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311" r:id="rId2"/>
    <p:sldId id="288" r:id="rId3"/>
    <p:sldId id="313" r:id="rId4"/>
    <p:sldId id="308" r:id="rId5"/>
    <p:sldId id="312" r:id="rId6"/>
    <p:sldId id="310" r:id="rId7"/>
    <p:sldId id="314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1496"/>
    <a:srgbClr val="692AA2"/>
    <a:srgbClr val="FE230C"/>
    <a:srgbClr val="FFFF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15" autoAdjust="0"/>
    <p:restoredTop sz="86357" autoAdjust="0"/>
  </p:normalViewPr>
  <p:slideViewPr>
    <p:cSldViewPr>
      <p:cViewPr varScale="1">
        <p:scale>
          <a:sx n="74" d="100"/>
          <a:sy n="74" d="100"/>
        </p:scale>
        <p:origin x="-930" y="-90"/>
      </p:cViewPr>
      <p:guideLst>
        <p:guide orient="horz" pos="2160"/>
        <p:guide pos="286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3" d="100"/>
        <a:sy n="73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4A6A17-8E72-4709-B2EB-524D869D35D5}" type="datetimeFigureOut">
              <a:rPr lang="zh-CN" altLang="en-US" smtClean="0"/>
              <a:pPr/>
              <a:t>2015-12-15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BB479B-7C2D-43F5-BDD8-FE14A3C96E1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6196326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2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350"/>
            <a:ext cx="9144000" cy="608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未知"/>
          <p:cNvSpPr>
            <a:spLocks/>
          </p:cNvSpPr>
          <p:nvPr/>
        </p:nvSpPr>
        <p:spPr bwMode="auto">
          <a:xfrm>
            <a:off x="0" y="1792288"/>
            <a:ext cx="9097963" cy="34131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9" y="279"/>
              </a:cxn>
              <a:cxn ang="0">
                <a:pos x="1824" y="739"/>
              </a:cxn>
              <a:cxn ang="0">
                <a:pos x="3946" y="695"/>
              </a:cxn>
              <a:cxn ang="0">
                <a:pos x="5731" y="297"/>
              </a:cxn>
              <a:cxn ang="0">
                <a:pos x="5722" y="153"/>
              </a:cxn>
              <a:cxn ang="0">
                <a:pos x="0" y="0"/>
              </a:cxn>
            </a:cxnLst>
            <a:rect l="0" t="0" r="r" b="b"/>
            <a:pathLst>
              <a:path w="5731" h="808">
                <a:moveTo>
                  <a:pt x="0" y="0"/>
                </a:moveTo>
                <a:lnTo>
                  <a:pt x="19" y="279"/>
                </a:lnTo>
                <a:cubicBezTo>
                  <a:pt x="321" y="399"/>
                  <a:pt x="1170" y="671"/>
                  <a:pt x="1824" y="739"/>
                </a:cubicBezTo>
                <a:cubicBezTo>
                  <a:pt x="2478" y="808"/>
                  <a:pt x="3295" y="769"/>
                  <a:pt x="3946" y="695"/>
                </a:cubicBezTo>
                <a:cubicBezTo>
                  <a:pt x="4597" y="621"/>
                  <a:pt x="5435" y="387"/>
                  <a:pt x="5731" y="297"/>
                </a:cubicBezTo>
                <a:lnTo>
                  <a:pt x="5722" y="153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zh-CN" altLang="en-US" smtClean="0">
              <a:ea typeface="宋体" pitchFamily="2" charset="-122"/>
            </a:endParaRPr>
          </a:p>
        </p:txBody>
      </p:sp>
      <p:grpSp>
        <p:nvGrpSpPr>
          <p:cNvPr id="6" name="Group 4"/>
          <p:cNvGrpSpPr>
            <a:grpSpLocks/>
          </p:cNvGrpSpPr>
          <p:nvPr/>
        </p:nvGrpSpPr>
        <p:grpSpPr bwMode="auto">
          <a:xfrm>
            <a:off x="0" y="0"/>
            <a:ext cx="9144000" cy="2089150"/>
            <a:chOff x="0" y="0"/>
            <a:chExt cx="5760" cy="1316"/>
          </a:xfrm>
        </p:grpSpPr>
        <p:grpSp>
          <p:nvGrpSpPr>
            <p:cNvPr id="7" name="Group 5"/>
            <p:cNvGrpSpPr>
              <a:grpSpLocks/>
            </p:cNvGrpSpPr>
            <p:nvPr userDrawn="1"/>
          </p:nvGrpSpPr>
          <p:grpSpPr bwMode="auto">
            <a:xfrm flipV="1">
              <a:off x="18" y="0"/>
              <a:ext cx="5742" cy="1128"/>
              <a:chOff x="0" y="0"/>
              <a:chExt cx="5760" cy="1680"/>
            </a:xfrm>
          </p:grpSpPr>
          <p:sp>
            <p:nvSpPr>
              <p:cNvPr id="9" name="Rectangle 6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5760" cy="1680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  <p:sp>
            <p:nvSpPr>
              <p:cNvPr id="10" name="Rectangle 7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5760" cy="95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</p:grpSp>
        <p:sp>
          <p:nvSpPr>
            <p:cNvPr id="8" name="未知"/>
            <p:cNvSpPr>
              <a:spLocks/>
            </p:cNvSpPr>
            <p:nvPr userDrawn="1"/>
          </p:nvSpPr>
          <p:spPr bwMode="auto">
            <a:xfrm>
              <a:off x="0" y="1092"/>
              <a:ext cx="5731" cy="224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26" y="315"/>
                </a:cxn>
                <a:cxn ang="0">
                  <a:pos x="1795" y="771"/>
                </a:cxn>
                <a:cxn ang="0">
                  <a:pos x="3821" y="742"/>
                </a:cxn>
                <a:cxn ang="0">
                  <a:pos x="5731" y="320"/>
                </a:cxn>
                <a:cxn ang="0">
                  <a:pos x="5693" y="0"/>
                </a:cxn>
                <a:cxn ang="0">
                  <a:pos x="0" y="36"/>
                </a:cxn>
              </a:cxnLst>
              <a:rect l="0" t="0" r="r" b="b"/>
              <a:pathLst>
                <a:path w="5731" h="842">
                  <a:moveTo>
                    <a:pt x="0" y="36"/>
                  </a:moveTo>
                  <a:lnTo>
                    <a:pt x="26" y="315"/>
                  </a:lnTo>
                  <a:cubicBezTo>
                    <a:pt x="325" y="438"/>
                    <a:pt x="1163" y="700"/>
                    <a:pt x="1795" y="771"/>
                  </a:cubicBezTo>
                  <a:cubicBezTo>
                    <a:pt x="2427" y="842"/>
                    <a:pt x="3165" y="817"/>
                    <a:pt x="3821" y="742"/>
                  </a:cubicBezTo>
                  <a:cubicBezTo>
                    <a:pt x="4477" y="667"/>
                    <a:pt x="5419" y="444"/>
                    <a:pt x="5731" y="320"/>
                  </a:cubicBezTo>
                  <a:lnTo>
                    <a:pt x="5693" y="0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</p:grpSp>
      <p:grpSp>
        <p:nvGrpSpPr>
          <p:cNvPr id="11" name="Group 9"/>
          <p:cNvGrpSpPr>
            <a:grpSpLocks/>
          </p:cNvGrpSpPr>
          <p:nvPr/>
        </p:nvGrpSpPr>
        <p:grpSpPr bwMode="auto">
          <a:xfrm>
            <a:off x="0" y="4689475"/>
            <a:ext cx="9144000" cy="2168525"/>
            <a:chOff x="0" y="0"/>
            <a:chExt cx="5760" cy="1412"/>
          </a:xfrm>
        </p:grpSpPr>
        <p:grpSp>
          <p:nvGrpSpPr>
            <p:cNvPr id="12" name="Group 10"/>
            <p:cNvGrpSpPr>
              <a:grpSpLocks/>
            </p:cNvGrpSpPr>
            <p:nvPr userDrawn="1"/>
          </p:nvGrpSpPr>
          <p:grpSpPr bwMode="auto">
            <a:xfrm>
              <a:off x="18" y="228"/>
              <a:ext cx="5742" cy="1184"/>
              <a:chOff x="0" y="2"/>
              <a:chExt cx="5760" cy="1678"/>
            </a:xfrm>
          </p:grpSpPr>
          <p:sp>
            <p:nvSpPr>
              <p:cNvPr id="16" name="Rectangle 11"/>
              <p:cNvSpPr>
                <a:spLocks noChangeArrowheads="1"/>
              </p:cNvSpPr>
              <p:nvPr userDrawn="1"/>
            </p:nvSpPr>
            <p:spPr bwMode="auto">
              <a:xfrm>
                <a:off x="0" y="2"/>
                <a:ext cx="5760" cy="1678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  <p:sp>
            <p:nvSpPr>
              <p:cNvPr id="17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2"/>
                <a:ext cx="5760" cy="94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</p:grpSp>
        <p:grpSp>
          <p:nvGrpSpPr>
            <p:cNvPr id="13" name="Group 13"/>
            <p:cNvGrpSpPr>
              <a:grpSpLocks/>
            </p:cNvGrpSpPr>
            <p:nvPr userDrawn="1"/>
          </p:nvGrpSpPr>
          <p:grpSpPr bwMode="auto">
            <a:xfrm>
              <a:off x="0" y="0"/>
              <a:ext cx="5731" cy="264"/>
              <a:chOff x="0" y="0"/>
              <a:chExt cx="5731" cy="426"/>
            </a:xfrm>
          </p:grpSpPr>
          <p:sp>
            <p:nvSpPr>
              <p:cNvPr id="14" name="未知"/>
              <p:cNvSpPr>
                <a:spLocks/>
              </p:cNvSpPr>
              <p:nvPr userDrawn="1"/>
            </p:nvSpPr>
            <p:spPr bwMode="auto">
              <a:xfrm flipV="1">
                <a:off x="0" y="0"/>
                <a:ext cx="5731" cy="36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9" y="279"/>
                  </a:cxn>
                  <a:cxn ang="0">
                    <a:pos x="1824" y="739"/>
                  </a:cxn>
                  <a:cxn ang="0">
                    <a:pos x="3946" y="695"/>
                  </a:cxn>
                  <a:cxn ang="0">
                    <a:pos x="5731" y="297"/>
                  </a:cxn>
                  <a:cxn ang="0">
                    <a:pos x="5722" y="153"/>
                  </a:cxn>
                  <a:cxn ang="0">
                    <a:pos x="0" y="0"/>
                  </a:cxn>
                </a:cxnLst>
                <a:rect l="0" t="0" r="r" b="b"/>
                <a:pathLst>
                  <a:path w="5731" h="808">
                    <a:moveTo>
                      <a:pt x="0" y="0"/>
                    </a:moveTo>
                    <a:lnTo>
                      <a:pt x="19" y="279"/>
                    </a:lnTo>
                    <a:cubicBezTo>
                      <a:pt x="321" y="399"/>
                      <a:pt x="1170" y="671"/>
                      <a:pt x="1824" y="739"/>
                    </a:cubicBezTo>
                    <a:cubicBezTo>
                      <a:pt x="2478" y="808"/>
                      <a:pt x="3295" y="769"/>
                      <a:pt x="3946" y="695"/>
                    </a:cubicBezTo>
                    <a:cubicBezTo>
                      <a:pt x="4597" y="621"/>
                      <a:pt x="5435" y="387"/>
                      <a:pt x="5731" y="297"/>
                    </a:cubicBezTo>
                    <a:lnTo>
                      <a:pt x="5722" y="1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  <p:sp>
            <p:nvSpPr>
              <p:cNvPr id="15" name="未知"/>
              <p:cNvSpPr>
                <a:spLocks/>
              </p:cNvSpPr>
              <p:nvPr userDrawn="1"/>
            </p:nvSpPr>
            <p:spPr bwMode="auto">
              <a:xfrm flipV="1">
                <a:off x="0" y="47"/>
                <a:ext cx="5731" cy="379"/>
              </a:xfrm>
              <a:custGeom>
                <a:avLst/>
                <a:gdLst/>
                <a:ahLst/>
                <a:cxnLst>
                  <a:cxn ang="0">
                    <a:pos x="0" y="36"/>
                  </a:cxn>
                  <a:cxn ang="0">
                    <a:pos x="26" y="315"/>
                  </a:cxn>
                  <a:cxn ang="0">
                    <a:pos x="1795" y="771"/>
                  </a:cxn>
                  <a:cxn ang="0">
                    <a:pos x="3821" y="742"/>
                  </a:cxn>
                  <a:cxn ang="0">
                    <a:pos x="5731" y="320"/>
                  </a:cxn>
                  <a:cxn ang="0">
                    <a:pos x="5693" y="0"/>
                  </a:cxn>
                  <a:cxn ang="0">
                    <a:pos x="0" y="36"/>
                  </a:cxn>
                </a:cxnLst>
                <a:rect l="0" t="0" r="r" b="b"/>
                <a:pathLst>
                  <a:path w="5731" h="842">
                    <a:moveTo>
                      <a:pt x="0" y="36"/>
                    </a:moveTo>
                    <a:lnTo>
                      <a:pt x="26" y="315"/>
                    </a:lnTo>
                    <a:cubicBezTo>
                      <a:pt x="325" y="438"/>
                      <a:pt x="1163" y="700"/>
                      <a:pt x="1795" y="771"/>
                    </a:cubicBezTo>
                    <a:cubicBezTo>
                      <a:pt x="2427" y="842"/>
                      <a:pt x="3165" y="817"/>
                      <a:pt x="3821" y="742"/>
                    </a:cubicBezTo>
                    <a:cubicBezTo>
                      <a:pt x="4477" y="667"/>
                      <a:pt x="5419" y="444"/>
                      <a:pt x="5731" y="320"/>
                    </a:cubicBezTo>
                    <a:lnTo>
                      <a:pt x="5693" y="0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</p:grpSp>
      </p:grpSp>
      <p:grpSp>
        <p:nvGrpSpPr>
          <p:cNvPr id="18" name="Group 16"/>
          <p:cNvGrpSpPr>
            <a:grpSpLocks/>
          </p:cNvGrpSpPr>
          <p:nvPr/>
        </p:nvGrpSpPr>
        <p:grpSpPr bwMode="auto">
          <a:xfrm>
            <a:off x="0" y="0"/>
            <a:ext cx="9144000" cy="6867525"/>
            <a:chOff x="0" y="0"/>
            <a:chExt cx="5760" cy="4326"/>
          </a:xfrm>
        </p:grpSpPr>
        <p:sp>
          <p:nvSpPr>
            <p:cNvPr id="19" name="AutoShape 17"/>
            <p:cNvSpPr>
              <a:spLocks noChangeArrowheads="1"/>
            </p:cNvSpPr>
            <p:nvPr/>
          </p:nvSpPr>
          <p:spPr bwMode="auto">
            <a:xfrm>
              <a:off x="27" y="24"/>
              <a:ext cx="5709" cy="4272"/>
            </a:xfrm>
            <a:prstGeom prst="roundRect">
              <a:avLst>
                <a:gd name="adj" fmla="val 6227"/>
              </a:avLst>
            </a:prstGeom>
            <a:noFill/>
            <a:ln w="76200" cmpd="sng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0" name="未知"/>
            <p:cNvSpPr>
              <a:spLocks/>
            </p:cNvSpPr>
            <p:nvPr/>
          </p:nvSpPr>
          <p:spPr bwMode="auto">
            <a:xfrm>
              <a:off x="3" y="0"/>
              <a:ext cx="288" cy="288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1" name="未知"/>
            <p:cNvSpPr>
              <a:spLocks/>
            </p:cNvSpPr>
            <p:nvPr/>
          </p:nvSpPr>
          <p:spPr bwMode="auto">
            <a:xfrm rot="16191400">
              <a:off x="-47" y="4030"/>
              <a:ext cx="336" cy="242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2" name="未知"/>
            <p:cNvSpPr>
              <a:spLocks/>
            </p:cNvSpPr>
            <p:nvPr/>
          </p:nvSpPr>
          <p:spPr bwMode="auto">
            <a:xfrm>
              <a:off x="5520" y="3978"/>
              <a:ext cx="240" cy="348"/>
            </a:xfrm>
            <a:custGeom>
              <a:avLst/>
              <a:gdLst/>
              <a:ahLst/>
              <a:cxnLst>
                <a:cxn ang="0">
                  <a:pos x="246" y="0"/>
                </a:cxn>
                <a:cxn ang="0">
                  <a:pos x="164" y="196"/>
                </a:cxn>
                <a:cxn ang="0">
                  <a:pos x="84" y="282"/>
                </a:cxn>
                <a:cxn ang="0">
                  <a:pos x="0" y="342"/>
                </a:cxn>
                <a:cxn ang="0">
                  <a:pos x="246" y="348"/>
                </a:cxn>
              </a:cxnLst>
              <a:rect l="0" t="0" r="r" b="b"/>
              <a:pathLst>
                <a:path w="246" h="348">
                  <a:moveTo>
                    <a:pt x="246" y="0"/>
                  </a:moveTo>
                  <a:lnTo>
                    <a:pt x="164" y="196"/>
                  </a:lnTo>
                  <a:lnTo>
                    <a:pt x="84" y="282"/>
                  </a:lnTo>
                  <a:lnTo>
                    <a:pt x="0" y="342"/>
                  </a:lnTo>
                  <a:lnTo>
                    <a:pt x="246" y="348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3" name="未知"/>
            <p:cNvSpPr>
              <a:spLocks/>
            </p:cNvSpPr>
            <p:nvPr/>
          </p:nvSpPr>
          <p:spPr bwMode="auto">
            <a:xfrm rot="5400000">
              <a:off x="5472" y="0"/>
              <a:ext cx="288" cy="288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</p:grpSp>
      <p:pic>
        <p:nvPicPr>
          <p:cNvPr id="24" name="Picture 2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333375"/>
            <a:ext cx="6480175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70" name="Rectangle 22"/>
          <p:cNvSpPr>
            <a:spLocks noGrp="1" noChangeArrowheads="1"/>
          </p:cNvSpPr>
          <p:nvPr>
            <p:ph type="ctrTitle"/>
          </p:nvPr>
        </p:nvSpPr>
        <p:spPr>
          <a:xfrm>
            <a:off x="323850" y="2276475"/>
            <a:ext cx="5181600" cy="2286000"/>
          </a:xfrm>
        </p:spPr>
        <p:txBody>
          <a:bodyPr/>
          <a:lstStyle>
            <a:lvl1pPr algn="l">
              <a:defRPr sz="4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2071" name="Rectangle 23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5410200"/>
            <a:ext cx="6324600" cy="5334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1800" b="0">
                <a:solidFill>
                  <a:schemeClr val="bg1"/>
                </a:solidFill>
              </a:defRPr>
            </a:lvl1pPr>
          </a:lstStyle>
          <a:p>
            <a:r>
              <a:rPr lang="zh-CN" altLang="en-US"/>
              <a:t>单击此处编辑母版副标题样式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BA6B2F-206F-4B5B-B56C-B9CE89621509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62750" y="304800"/>
            <a:ext cx="2152650" cy="59436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305550" cy="59436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DD4221-3E95-4C16-9BE9-9F1135841222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4800" y="1214422"/>
            <a:ext cx="8610600" cy="5033978"/>
          </a:xfrm>
        </p:spPr>
        <p:txBody>
          <a:bodyPr/>
          <a:lstStyle>
            <a:lvl1pPr>
              <a:defRPr sz="3000" b="0">
                <a:solidFill>
                  <a:schemeClr val="bg2">
                    <a:lumMod val="10000"/>
                  </a:schemeClr>
                </a:solidFill>
              </a:defRPr>
            </a:lvl1pPr>
            <a:lvl2pPr>
              <a:defRPr lang="zh-CN" altLang="en-US" sz="2800" b="0" dirty="0" smtClean="0">
                <a:solidFill>
                  <a:srgbClr val="1D1496"/>
                </a:solidFill>
                <a:latin typeface="楷体_GB2312" pitchFamily="49" charset="-122"/>
                <a:ea typeface="楷体_GB2312" pitchFamily="49" charset="-122"/>
                <a:cs typeface="+mn-cs"/>
              </a:defRPr>
            </a:lvl2pPr>
            <a:lvl3pPr>
              <a:defRPr lang="zh-CN" altLang="en-US" sz="2600" b="0" dirty="0" smtClean="0">
                <a:solidFill>
                  <a:srgbClr val="692AA2"/>
                </a:solidFill>
                <a:latin typeface="Arial" pitchFamily="34" charset="0"/>
              </a:defRPr>
            </a:lvl3pPr>
            <a:lvl4pPr>
              <a:defRPr lang="zh-CN" altLang="en-US" sz="2600" b="0" dirty="0" smtClean="0">
                <a:solidFill>
                  <a:srgbClr val="0070C0"/>
                </a:solidFill>
                <a:latin typeface="Arial" pitchFamily="34" charset="0"/>
              </a:defRPr>
            </a:lvl4pPr>
            <a:lvl5pPr>
              <a:defRPr lang="zh-CN" altLang="en-US" sz="2400" b="0" dirty="0">
                <a:solidFill>
                  <a:srgbClr val="00B050"/>
                </a:solidFill>
                <a:latin typeface="Arial" pitchFamily="34" charset="0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9DA8C0-41B4-45A0-8D62-5DAED5F9C1ED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106CE8-7810-4188-B69A-D59D517C8108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048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863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741E34-A5F4-4C75-A0C2-DF636D5FB51E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B1412C-3F7D-4262-8028-551518F5411D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6BAEAF-C151-480C-962E-93C9FA7CF54B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9B02AF-77A9-473F-86A0-5756A0E901CD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DED1EA-C113-4C86-896D-C3DEF8084623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6E2369-FABF-484F-BEA0-5AD2AF66898A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1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 flipH="1">
            <a:off x="0" y="188913"/>
            <a:ext cx="914400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0"/>
            <a:ext cx="9144000" cy="2413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zh-CN" altLang="en-US" smtClean="0">
              <a:ea typeface="宋体" pitchFamily="2" charset="-122"/>
            </a:endParaRPr>
          </a:p>
        </p:txBody>
      </p:sp>
      <p:sp>
        <p:nvSpPr>
          <p:cNvPr id="1028" name="未知"/>
          <p:cNvSpPr>
            <a:spLocks/>
          </p:cNvSpPr>
          <p:nvPr/>
        </p:nvSpPr>
        <p:spPr bwMode="auto">
          <a:xfrm>
            <a:off x="0" y="950913"/>
            <a:ext cx="9150350" cy="461962"/>
          </a:xfrm>
          <a:custGeom>
            <a:avLst/>
            <a:gdLst/>
            <a:ahLst/>
            <a:cxnLst>
              <a:cxn ang="0">
                <a:pos x="4" y="365"/>
              </a:cxn>
              <a:cxn ang="0">
                <a:pos x="0" y="246"/>
              </a:cxn>
              <a:cxn ang="0">
                <a:pos x="1837" y="32"/>
              </a:cxn>
              <a:cxn ang="0">
                <a:pos x="3970" y="52"/>
              </a:cxn>
              <a:cxn ang="0">
                <a:pos x="5764" y="231"/>
              </a:cxn>
              <a:cxn ang="0">
                <a:pos x="5768" y="366"/>
              </a:cxn>
              <a:cxn ang="0">
                <a:pos x="4" y="365"/>
              </a:cxn>
            </a:cxnLst>
            <a:rect l="0" t="0" r="r" b="b"/>
            <a:pathLst>
              <a:path w="5768" h="366">
                <a:moveTo>
                  <a:pt x="4" y="365"/>
                </a:moveTo>
                <a:lnTo>
                  <a:pt x="0" y="246"/>
                </a:lnTo>
                <a:cubicBezTo>
                  <a:pt x="304" y="192"/>
                  <a:pt x="1175" y="64"/>
                  <a:pt x="1837" y="32"/>
                </a:cubicBezTo>
                <a:cubicBezTo>
                  <a:pt x="2499" y="0"/>
                  <a:pt x="3316" y="19"/>
                  <a:pt x="3970" y="52"/>
                </a:cubicBezTo>
                <a:cubicBezTo>
                  <a:pt x="4624" y="85"/>
                  <a:pt x="5464" y="179"/>
                  <a:pt x="5764" y="231"/>
                </a:cubicBezTo>
                <a:lnTo>
                  <a:pt x="5768" y="366"/>
                </a:lnTo>
                <a:lnTo>
                  <a:pt x="4" y="365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zh-CN" altLang="en-US" smtClean="0">
              <a:ea typeface="宋体" pitchFamily="2" charset="-122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285860"/>
            <a:ext cx="8610600" cy="4962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429000" y="6477000"/>
            <a:ext cx="21336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7D350B63-8B59-4F8A-93D3-3F038884A51C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142844" y="357166"/>
            <a:ext cx="807720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25450" y="6524625"/>
            <a:ext cx="83534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248400" y="0"/>
            <a:ext cx="266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bg1"/>
                </a:solidFill>
                <a:latin typeface="+mn-lt"/>
                <a:ea typeface="宋体" pitchFamily="2" charset="-122"/>
              </a:defRPr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4" cstate="screen"/>
          <a:srcRect/>
          <a:stretch>
            <a:fillRect/>
          </a:stretch>
        </p:blipFill>
        <p:spPr bwMode="auto">
          <a:xfrm>
            <a:off x="7132638" y="6553200"/>
            <a:ext cx="1620837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53" r:id="rId2"/>
    <p:sldLayoutId id="2147483754" r:id="rId3"/>
    <p:sldLayoutId id="2147483755" r:id="rId4"/>
    <p:sldLayoutId id="2147483756" r:id="rId5"/>
    <p:sldLayoutId id="2147483757" r:id="rId6"/>
    <p:sldLayoutId id="2147483758" r:id="rId7"/>
    <p:sldLayoutId id="2147483759" r:id="rId8"/>
    <p:sldLayoutId id="2147483760" r:id="rId9"/>
    <p:sldLayoutId id="2147483761" r:id="rId10"/>
    <p:sldLayoutId id="2147483762" r:id="rId11"/>
  </p:sldLayoutIdLst>
  <p:hf sldNum="0"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3000" b="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rgbClr val="1D1496"/>
          </a:solidFill>
          <a:latin typeface="楷体_GB2312" pitchFamily="49" charset="-122"/>
          <a:ea typeface="楷体_GB2312" pitchFamily="49" charset="-122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rgbClr val="7030A0"/>
          </a:solidFill>
          <a:latin typeface="楷体_GB2312" pitchFamily="49" charset="-122"/>
          <a:ea typeface="楷体_GB2312" pitchFamily="49" charset="-122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600">
          <a:solidFill>
            <a:schemeClr val="tx1"/>
          </a:solidFill>
          <a:latin typeface="楷体_GB2312" pitchFamily="49" charset="-122"/>
          <a:ea typeface="楷体_GB2312" pitchFamily="49" charset="-122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600">
          <a:solidFill>
            <a:srgbClr val="00B050"/>
          </a:solidFill>
          <a:latin typeface="楷体_GB2312" pitchFamily="49" charset="-122"/>
          <a:ea typeface="楷体_GB2312" pitchFamily="49" charset="-122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 smtClean="0"/>
              <a:t>第五节　乳房评估</a:t>
            </a:r>
            <a:endParaRPr lang="zh-CN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dirty="0" smtClean="0"/>
              <a:t>一、乳房分区</a:t>
            </a:r>
          </a:p>
        </p:txBody>
      </p:sp>
      <p:sp>
        <p:nvSpPr>
          <p:cNvPr id="9318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r>
              <a:rPr altLang="en-US" dirty="0" smtClean="0"/>
              <a:t>分为</a:t>
            </a:r>
            <a:r>
              <a:rPr lang="en-US" altLang="zh-CN" dirty="0"/>
              <a:t>4</a:t>
            </a:r>
            <a:r>
              <a:rPr dirty="0" smtClean="0"/>
              <a:t>个象限</a:t>
            </a:r>
            <a:endParaRPr lang="zh-CN" altLang="en-US" dirty="0" smtClean="0"/>
          </a:p>
        </p:txBody>
      </p:sp>
      <p:sp>
        <p:nvSpPr>
          <p:cNvPr id="6" name="内容占位符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zh-CN" altLang="en-US" dirty="0" smtClean="0"/>
              <a:t>病变的描述</a:t>
            </a:r>
            <a:endParaRPr lang="zh-CN" altLang="en-US" dirty="0"/>
          </a:p>
        </p:txBody>
      </p:sp>
      <p:pic>
        <p:nvPicPr>
          <p:cNvPr id="1028" name="Picture 4" descr="D:\书稿\健康评估\北医出版社2014\专升本-健康评估\ppt\身体评估\乳房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500306"/>
            <a:ext cx="4449801" cy="2612043"/>
          </a:xfrm>
          <a:prstGeom prst="rect">
            <a:avLst/>
          </a:prstGeom>
          <a:noFill/>
        </p:spPr>
      </p:pic>
      <p:pic>
        <p:nvPicPr>
          <p:cNvPr id="2" name="Picture 3" descr="D:\书稿\健康评估\北医出版社2014\专升本-健康评估\ppt\身体评估\乳房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4" y="2214554"/>
            <a:ext cx="2706606" cy="34591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3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3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187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zh-CN" altLang="en-US" dirty="0" smtClean="0"/>
              <a:t>二、视诊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lvl="0" eaLnBrk="1" hangingPunct="1"/>
            <a:r>
              <a:rPr lang="zh-CN" altLang="en-US" dirty="0" smtClean="0"/>
              <a:t>乳房的外形</a:t>
            </a:r>
          </a:p>
          <a:p>
            <a:pPr lvl="1" eaLnBrk="1" hangingPunct="1"/>
            <a:r>
              <a:rPr lang="zh-CN" altLang="en-US" dirty="0" smtClean="0"/>
              <a:t>对称性</a:t>
            </a:r>
          </a:p>
          <a:p>
            <a:pPr lvl="1" eaLnBrk="1" hangingPunct="1"/>
            <a:r>
              <a:rPr lang="zh-CN" altLang="en-US" dirty="0" smtClean="0"/>
              <a:t>皮肤颜色</a:t>
            </a:r>
          </a:p>
          <a:p>
            <a:pPr lvl="1" eaLnBrk="1" hangingPunct="1"/>
            <a:r>
              <a:rPr lang="zh-CN" altLang="en-US" dirty="0" smtClean="0"/>
              <a:t>水肿：</a:t>
            </a:r>
            <a:r>
              <a:rPr lang="zh-CN" altLang="en-US" sz="2600" dirty="0" smtClean="0"/>
              <a:t>炎性水肿、癌性水肿</a:t>
            </a:r>
          </a:p>
          <a:p>
            <a:pPr lvl="1" eaLnBrk="1" hangingPunct="1"/>
            <a:r>
              <a:rPr lang="zh-CN" altLang="en-US" dirty="0" smtClean="0"/>
              <a:t>皮肤回缩</a:t>
            </a:r>
          </a:p>
          <a:p>
            <a:pPr lvl="2" eaLnBrk="1" hangingPunct="1"/>
            <a:r>
              <a:rPr lang="zh-CN" altLang="en-US" sz="2400" dirty="0" smtClean="0"/>
              <a:t>外伤、炎症</a:t>
            </a:r>
          </a:p>
          <a:p>
            <a:pPr lvl="2" eaLnBrk="1" hangingPunct="1"/>
            <a:r>
              <a:rPr lang="zh-CN" altLang="en-US" sz="2400" dirty="0" smtClean="0"/>
              <a:t>恶性肿瘤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r>
              <a:rPr lang="zh-CN" altLang="en-US" dirty="0" smtClean="0"/>
              <a:t>乳头及乳晕</a:t>
            </a:r>
          </a:p>
          <a:p>
            <a:pPr lvl="1" eaLnBrk="1" hangingPunct="1"/>
            <a:r>
              <a:rPr lang="zh-CN" altLang="en-US" dirty="0" smtClean="0"/>
              <a:t>位置、大小、颜色等</a:t>
            </a:r>
          </a:p>
          <a:p>
            <a:pPr lvl="1" eaLnBrk="1" hangingPunct="1"/>
            <a:r>
              <a:rPr lang="zh-CN" altLang="en-US" dirty="0" smtClean="0"/>
              <a:t>对称性</a:t>
            </a:r>
          </a:p>
          <a:p>
            <a:pPr lvl="1" eaLnBrk="1" hangingPunct="1"/>
            <a:r>
              <a:rPr lang="zh-CN" altLang="en-US" dirty="0" smtClean="0"/>
              <a:t>异常情况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pic>
        <p:nvPicPr>
          <p:cNvPr id="8" name="Picture 8" descr="D:\sun\教学\评估\图片\扫描图\乳房\breast-retraction1.jpg"/>
          <p:cNvPicPr>
            <a:picLocks noChangeAspect="1" noChangeArrowheads="1"/>
          </p:cNvPicPr>
          <p:nvPr/>
        </p:nvPicPr>
        <p:blipFill>
          <a:blip r:embed="rId2" cstate="print"/>
          <a:srcRect r="35713"/>
          <a:stretch>
            <a:fillRect/>
          </a:stretch>
        </p:blipFill>
        <p:spPr bwMode="auto">
          <a:xfrm>
            <a:off x="3964070" y="3857628"/>
            <a:ext cx="1195191" cy="1882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5178516" y="4500570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1D1496"/>
                </a:solidFill>
                <a:latin typeface="楷体_GB2312" pitchFamily="49" charset="-122"/>
                <a:ea typeface="楷体_GB2312" pitchFamily="49" charset="-122"/>
              </a:rPr>
              <a:t>皮肤回缩</a:t>
            </a:r>
            <a:endParaRPr lang="zh-CN" altLang="en-US" dirty="0">
              <a:solidFill>
                <a:srgbClr val="1D1496"/>
              </a:solidFill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二、视诊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eaLnBrk="1" hangingPunct="1">
              <a:buNone/>
            </a:pPr>
            <a:r>
              <a:rPr altLang="en-US" dirty="0" smtClean="0">
                <a:latin typeface="黑体" pitchFamily="2" charset="-122"/>
                <a:ea typeface="黑体" pitchFamily="2" charset="-122"/>
              </a:rPr>
              <a:t>姿势变换</a:t>
            </a:r>
            <a:endParaRPr lang="en-US" altLang="en-US" dirty="0" smtClean="0">
              <a:latin typeface="黑体" pitchFamily="2" charset="-122"/>
              <a:ea typeface="黑体" pitchFamily="2" charset="-122"/>
            </a:endParaRPr>
          </a:p>
          <a:p>
            <a:pPr lvl="2" eaLnBrk="1" hangingPunct="1"/>
            <a:r>
              <a:rPr lang="zh-CN" altLang="en-US" dirty="0" smtClean="0"/>
              <a:t>平卧</a:t>
            </a:r>
          </a:p>
          <a:p>
            <a:pPr lvl="2" eaLnBrk="1" hangingPunct="1"/>
            <a:r>
              <a:rPr lang="zh-CN" altLang="en-US" dirty="0" smtClean="0"/>
              <a:t>坐姿</a:t>
            </a:r>
          </a:p>
          <a:p>
            <a:pPr lvl="2" eaLnBrk="1" hangingPunct="1"/>
            <a:r>
              <a:rPr lang="zh-CN" altLang="en-US" dirty="0" smtClean="0"/>
              <a:t>双手上举</a:t>
            </a:r>
          </a:p>
          <a:p>
            <a:pPr lvl="2" eaLnBrk="1" hangingPunct="1"/>
            <a:r>
              <a:rPr lang="zh-CN" altLang="en-US" dirty="0" smtClean="0"/>
              <a:t>双手叉腰</a:t>
            </a:r>
          </a:p>
          <a:p>
            <a:pPr lvl="2" eaLnBrk="1" hangingPunct="1"/>
            <a:r>
              <a:rPr lang="zh-CN" altLang="en-US" dirty="0" smtClean="0"/>
              <a:t>身体前俯</a:t>
            </a:r>
          </a:p>
          <a:p>
            <a:pPr lvl="1" eaLnBrk="1" hangingPunct="1"/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pic>
        <p:nvPicPr>
          <p:cNvPr id="5" name="Picture 4" descr="D:\王老师\乳房体位1.jpg"/>
          <p:cNvPicPr>
            <a:picLocks noChangeAspect="1" noChangeArrowheads="1"/>
          </p:cNvPicPr>
          <p:nvPr/>
        </p:nvPicPr>
        <p:blipFill>
          <a:blip r:embed="rId2" cstate="print"/>
          <a:srcRect b="13953"/>
          <a:stretch>
            <a:fillRect/>
          </a:stretch>
        </p:blipFill>
        <p:spPr bwMode="auto">
          <a:xfrm>
            <a:off x="3929058" y="1428736"/>
            <a:ext cx="3529406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zh-CN" altLang="en-US" dirty="0" smtClean="0"/>
              <a:t>三、触诊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hangingPunct="1"/>
            <a:r>
              <a:rPr lang="zh-CN" altLang="en-US" dirty="0" smtClean="0"/>
              <a:t>触诊注意事项</a:t>
            </a:r>
          </a:p>
          <a:p>
            <a:pPr lvl="1" eaLnBrk="1" hangingPunct="1"/>
            <a:r>
              <a:rPr lang="zh-CN" altLang="en-US" dirty="0" smtClean="0"/>
              <a:t>先健侧后患侧</a:t>
            </a:r>
          </a:p>
          <a:p>
            <a:pPr lvl="1" eaLnBrk="1" hangingPunct="1"/>
            <a:r>
              <a:rPr lang="zh-CN" altLang="en-US" dirty="0" smtClean="0"/>
              <a:t>指腹平放，轻施压力，以旋转或来回滑动触诊</a:t>
            </a:r>
          </a:p>
          <a:p>
            <a:pPr lvl="1" eaLnBrk="1" hangingPunct="1"/>
            <a:r>
              <a:rPr lang="zh-CN" altLang="en-US" dirty="0" smtClean="0"/>
              <a:t>顺序</a:t>
            </a:r>
          </a:p>
          <a:p>
            <a:pPr lvl="2" eaLnBrk="1" hangingPunct="1"/>
            <a:r>
              <a:rPr lang="zh-CN" altLang="en-US" dirty="0" smtClean="0"/>
              <a:t> 外上→ 外下→ 内下→ 内上，最后触诊乳头</a:t>
            </a:r>
          </a:p>
          <a:p>
            <a:pPr lvl="0" eaLnBrk="1" hangingPunct="1"/>
            <a:r>
              <a:rPr lang="zh-CN" altLang="en-US" dirty="0" smtClean="0"/>
              <a:t>触诊手法</a:t>
            </a:r>
          </a:p>
          <a:p>
            <a:pPr lvl="1" eaLnBrk="1" hangingPunct="1"/>
            <a:r>
              <a:rPr lang="zh-CN" altLang="en-US" dirty="0" smtClean="0"/>
              <a:t>滑动触诊 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pic>
        <p:nvPicPr>
          <p:cNvPr id="5" name="对象 1"/>
          <p:cNvPicPr>
            <a:picLocks noChangeArrowheads="1"/>
          </p:cNvPicPr>
          <p:nvPr/>
        </p:nvPicPr>
        <p:blipFill>
          <a:blip r:embed="rId2" cstate="print"/>
          <a:srcRect t="64281" r="55286" b="-195"/>
          <a:stretch>
            <a:fillRect/>
          </a:stretch>
        </p:blipFill>
        <p:spPr bwMode="auto">
          <a:xfrm>
            <a:off x="4071934" y="4643446"/>
            <a:ext cx="1981200" cy="15001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图片 11" descr="乳头触诊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15074" y="4572008"/>
            <a:ext cx="1838325" cy="150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三、触诊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4800" y="1214422"/>
            <a:ext cx="5481646" cy="5033978"/>
          </a:xfrm>
        </p:spPr>
        <p:txBody>
          <a:bodyPr/>
          <a:lstStyle/>
          <a:p>
            <a:r>
              <a:rPr lang="zh-CN" altLang="en-US" dirty="0" smtClean="0"/>
              <a:t>触诊内容</a:t>
            </a:r>
            <a:endParaRPr lang="en-US" altLang="zh-CN" dirty="0" smtClean="0"/>
          </a:p>
          <a:p>
            <a:pPr lvl="1" eaLnBrk="1" hangingPunct="1"/>
            <a:r>
              <a:rPr altLang="en-US" dirty="0" smtClean="0"/>
              <a:t>质地与</a:t>
            </a:r>
            <a:r>
              <a:rPr lang="zh-CN" altLang="en-US" dirty="0" smtClean="0"/>
              <a:t>弹性</a:t>
            </a:r>
          </a:p>
          <a:p>
            <a:pPr lvl="1" eaLnBrk="1" hangingPunct="1"/>
            <a:r>
              <a:rPr lang="zh-CN" altLang="en-US" dirty="0" smtClean="0"/>
              <a:t>压痛</a:t>
            </a:r>
          </a:p>
          <a:p>
            <a:pPr lvl="1" eaLnBrk="1" hangingPunct="1"/>
            <a:r>
              <a:rPr lang="zh-CN" altLang="en-US" dirty="0" smtClean="0"/>
              <a:t>包块</a:t>
            </a:r>
          </a:p>
          <a:p>
            <a:pPr lvl="2" eaLnBrk="1" hangingPunct="1"/>
            <a:r>
              <a:rPr dirty="0"/>
              <a:t>部位、大小、形状、质地、压 痛及活动度等</a:t>
            </a:r>
          </a:p>
          <a:p>
            <a:pPr lvl="1" eaLnBrk="1" hangingPunct="1"/>
            <a:r>
              <a:rPr lang="zh-CN" altLang="en-US" dirty="0" smtClean="0"/>
              <a:t>分泌物</a:t>
            </a:r>
            <a:endParaRPr lang="en-US" altLang="zh-CN" dirty="0" smtClean="0"/>
          </a:p>
          <a:p>
            <a:pPr lvl="1" eaLnBrk="1" hangingPunct="1"/>
            <a:r>
              <a:rPr altLang="en-US" dirty="0"/>
              <a:t>淋巴结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pic>
        <p:nvPicPr>
          <p:cNvPr id="5" name="Picture 4" descr="D:\教学\评估\图片\sun图\乳房包块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29322" y="2786058"/>
            <a:ext cx="1576085" cy="1219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四、乳房常见病变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CN" dirty="0"/>
              <a:t>1</a:t>
            </a:r>
            <a:r>
              <a:rPr lang="zh-CN" altLang="zh-CN" dirty="0"/>
              <a:t>．急性乳腺炎</a:t>
            </a:r>
            <a:endParaRPr lang="en-US" altLang="zh-CN" dirty="0"/>
          </a:p>
          <a:p>
            <a:pPr lvl="1"/>
            <a:r>
              <a:rPr lang="zh-CN" altLang="zh-CN" dirty="0"/>
              <a:t>病变常局限于某一象限，有明显的红、肿、热、痛，触诊有硬结包</a:t>
            </a:r>
            <a:r>
              <a:rPr lang="zh-CN" altLang="zh-CN" dirty="0" smtClean="0"/>
              <a:t>块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2</a:t>
            </a:r>
            <a:r>
              <a:rPr lang="zh-CN" altLang="zh-CN" dirty="0"/>
              <a:t>．</a:t>
            </a:r>
            <a:r>
              <a:rPr lang="zh-CN" altLang="zh-CN" dirty="0" smtClean="0"/>
              <a:t>良性肿瘤</a:t>
            </a:r>
            <a:endParaRPr lang="en-US" altLang="zh-CN" dirty="0" smtClean="0"/>
          </a:p>
          <a:p>
            <a:pPr lvl="1"/>
            <a:r>
              <a:rPr lang="zh-CN" altLang="zh-CN" dirty="0" smtClean="0"/>
              <a:t>可</a:t>
            </a:r>
            <a:r>
              <a:rPr lang="zh-CN" altLang="zh-CN" dirty="0"/>
              <a:t>触及边界清楚，表面光滑，质地较软，并有一定活动度的包</a:t>
            </a:r>
            <a:r>
              <a:rPr lang="zh-CN" altLang="zh-CN" dirty="0" smtClean="0"/>
              <a:t>块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3</a:t>
            </a:r>
            <a:r>
              <a:rPr lang="zh-CN" altLang="zh-CN" dirty="0"/>
              <a:t>．乳腺癌</a:t>
            </a:r>
            <a:r>
              <a:rPr lang="en-US" altLang="zh-CN" dirty="0"/>
              <a:t>  </a:t>
            </a:r>
            <a:endParaRPr lang="en-US" altLang="zh-CN" dirty="0" smtClean="0"/>
          </a:p>
          <a:p>
            <a:pPr lvl="1"/>
            <a:r>
              <a:rPr lang="zh-CN" altLang="zh-CN" dirty="0" smtClean="0"/>
              <a:t>多</a:t>
            </a:r>
            <a:r>
              <a:rPr lang="zh-CN" altLang="zh-CN" dirty="0"/>
              <a:t>为单发</a:t>
            </a:r>
            <a:r>
              <a:rPr lang="zh-CN" altLang="zh-CN" dirty="0" smtClean="0"/>
              <a:t>，局部</a:t>
            </a:r>
            <a:r>
              <a:rPr lang="zh-CN" altLang="zh-CN" dirty="0"/>
              <a:t>皮肤</a:t>
            </a:r>
            <a:r>
              <a:rPr lang="zh-CN" altLang="zh-CN"/>
              <a:t>可</a:t>
            </a:r>
            <a:r>
              <a:rPr lang="zh-CN" altLang="zh-CN" smtClean="0"/>
              <a:t>呈</a:t>
            </a:r>
            <a:r>
              <a:rPr lang="zh-CN" altLang="en-US" smtClean="0"/>
              <a:t>橘皮</a:t>
            </a:r>
            <a:r>
              <a:rPr lang="zh-CN" altLang="zh-CN" smtClean="0"/>
              <a:t>样</a:t>
            </a:r>
            <a:r>
              <a:rPr lang="zh-CN" altLang="zh-CN" dirty="0"/>
              <a:t>，乳头常回</a:t>
            </a:r>
            <a:r>
              <a:rPr lang="zh-CN" altLang="zh-CN" dirty="0" smtClean="0"/>
              <a:t>缩</a:t>
            </a:r>
            <a:endParaRPr lang="en-US" altLang="zh-CN" dirty="0" smtClean="0"/>
          </a:p>
          <a:p>
            <a:pPr lvl="1"/>
            <a:r>
              <a:rPr lang="zh-CN" altLang="zh-CN" dirty="0" smtClean="0"/>
              <a:t>病变</a:t>
            </a:r>
            <a:r>
              <a:rPr lang="zh-CN" altLang="zh-CN" dirty="0"/>
              <a:t>部位皮肤</a:t>
            </a:r>
            <a:r>
              <a:rPr lang="zh-CN" altLang="zh-CN" dirty="0" smtClean="0"/>
              <a:t>硬度</a:t>
            </a:r>
            <a:r>
              <a:rPr lang="zh-CN" altLang="en-US" dirty="0" smtClean="0"/>
              <a:t>↑</a:t>
            </a:r>
            <a:r>
              <a:rPr lang="zh-CN" altLang="zh-CN" dirty="0" smtClean="0"/>
              <a:t>，弹性</a:t>
            </a:r>
            <a:r>
              <a:rPr lang="zh-CN" altLang="en-US" dirty="0" smtClean="0"/>
              <a:t>↓</a:t>
            </a:r>
            <a:r>
              <a:rPr lang="zh-CN" altLang="zh-CN" dirty="0" smtClean="0"/>
              <a:t>，可触及</a:t>
            </a:r>
            <a:r>
              <a:rPr lang="zh-CN" altLang="zh-CN" dirty="0"/>
              <a:t>外形不规则、质地较硬、较固定的包</a:t>
            </a:r>
            <a:r>
              <a:rPr lang="zh-CN" altLang="zh-CN" dirty="0" smtClean="0"/>
              <a:t>块</a:t>
            </a:r>
            <a:endParaRPr lang="zh-CN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09576422"/>
      </p:ext>
    </p:extLst>
  </p:cSld>
  <p:clrMapOvr>
    <a:masterClrMapping/>
  </p:clrMapOvr>
</p:sld>
</file>

<file path=ppt/theme/theme1.xml><?xml version="1.0" encoding="utf-8"?>
<a:theme xmlns:a="http://schemas.openxmlformats.org/drawingml/2006/main" name="课件模板">
  <a:themeElements>
    <a:clrScheme name="课件模板 1">
      <a:dk1>
        <a:srgbClr val="046CA6"/>
      </a:dk1>
      <a:lt1>
        <a:srgbClr val="FFFFFF"/>
      </a:lt1>
      <a:dk2>
        <a:srgbClr val="000000"/>
      </a:dk2>
      <a:lt2>
        <a:srgbClr val="DDDDDD"/>
      </a:lt2>
      <a:accent1>
        <a:srgbClr val="8AC8DE"/>
      </a:accent1>
      <a:accent2>
        <a:srgbClr val="99669B"/>
      </a:accent2>
      <a:accent3>
        <a:srgbClr val="FFFFFF"/>
      </a:accent3>
      <a:accent4>
        <a:srgbClr val="035B8D"/>
      </a:accent4>
      <a:accent5>
        <a:srgbClr val="C4E0EC"/>
      </a:accent5>
      <a:accent6>
        <a:srgbClr val="8A5C8C"/>
      </a:accent6>
      <a:hlink>
        <a:srgbClr val="DDB523"/>
      </a:hlink>
      <a:folHlink>
        <a:srgbClr val="969696"/>
      </a:folHlink>
    </a:clrScheme>
    <a:fontScheme name="课件模板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课件模板 1">
        <a:dk1>
          <a:srgbClr val="046CA6"/>
        </a:dk1>
        <a:lt1>
          <a:srgbClr val="FFFFFF"/>
        </a:lt1>
        <a:dk2>
          <a:srgbClr val="000000"/>
        </a:dk2>
        <a:lt2>
          <a:srgbClr val="DDDDDD"/>
        </a:lt2>
        <a:accent1>
          <a:srgbClr val="8AC8DE"/>
        </a:accent1>
        <a:accent2>
          <a:srgbClr val="99669B"/>
        </a:accent2>
        <a:accent3>
          <a:srgbClr val="FFFFFF"/>
        </a:accent3>
        <a:accent4>
          <a:srgbClr val="035B8D"/>
        </a:accent4>
        <a:accent5>
          <a:srgbClr val="C4E0EC"/>
        </a:accent5>
        <a:accent6>
          <a:srgbClr val="8A5C8C"/>
        </a:accent6>
        <a:hlink>
          <a:srgbClr val="DDB523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2">
        <a:dk1>
          <a:srgbClr val="336699"/>
        </a:dk1>
        <a:lt1>
          <a:srgbClr val="FFFFFF"/>
        </a:lt1>
        <a:dk2>
          <a:srgbClr val="000000"/>
        </a:dk2>
        <a:lt2>
          <a:srgbClr val="DDDDDD"/>
        </a:lt2>
        <a:accent1>
          <a:srgbClr val="BEC779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DBE0BE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3">
        <a:dk1>
          <a:srgbClr val="336699"/>
        </a:dk1>
        <a:lt1>
          <a:srgbClr val="FFFFFF"/>
        </a:lt1>
        <a:dk2>
          <a:srgbClr val="000000"/>
        </a:dk2>
        <a:lt2>
          <a:srgbClr val="DDDDDD"/>
        </a:lt2>
        <a:accent1>
          <a:srgbClr val="E8B558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F2D7B4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4">
        <a:dk1>
          <a:srgbClr val="336699"/>
        </a:dk1>
        <a:lt1>
          <a:srgbClr val="FFFFFF"/>
        </a:lt1>
        <a:dk2>
          <a:srgbClr val="000000"/>
        </a:dk2>
        <a:lt2>
          <a:srgbClr val="F7F4D5"/>
        </a:lt2>
        <a:accent1>
          <a:srgbClr val="79B4C7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BED6E0"/>
        </a:accent5>
        <a:accent6>
          <a:srgbClr val="B47FC3"/>
        </a:accent6>
        <a:hlink>
          <a:srgbClr val="E79633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5">
        <a:dk1>
          <a:srgbClr val="666699"/>
        </a:dk1>
        <a:lt1>
          <a:srgbClr val="FFFFFF"/>
        </a:lt1>
        <a:dk2>
          <a:srgbClr val="000000"/>
        </a:dk2>
        <a:lt2>
          <a:srgbClr val="F7F4D5"/>
        </a:lt2>
        <a:accent1>
          <a:srgbClr val="A2B5CA"/>
        </a:accent1>
        <a:accent2>
          <a:srgbClr val="CF934B"/>
        </a:accent2>
        <a:accent3>
          <a:srgbClr val="FFFFFF"/>
        </a:accent3>
        <a:accent4>
          <a:srgbClr val="565682"/>
        </a:accent4>
        <a:accent5>
          <a:srgbClr val="CED7E1"/>
        </a:accent5>
        <a:accent6>
          <a:srgbClr val="BB8543"/>
        </a:accent6>
        <a:hlink>
          <a:srgbClr val="3B8FB1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496</TotalTime>
  <Pages>0</Pages>
  <Words>246</Words>
  <Characters>0</Characters>
  <Application>Microsoft Office PowerPoint</Application>
  <DocSecurity>0</DocSecurity>
  <PresentationFormat>全屏显示(4:3)</PresentationFormat>
  <Lines>0</Lines>
  <Paragraphs>53</Paragraphs>
  <Slides>7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8" baseType="lpstr">
      <vt:lpstr>课件模板</vt:lpstr>
      <vt:lpstr>第五节　乳房评估</vt:lpstr>
      <vt:lpstr>一、乳房分区</vt:lpstr>
      <vt:lpstr>二、视诊</vt:lpstr>
      <vt:lpstr>二、视诊</vt:lpstr>
      <vt:lpstr>三、触诊</vt:lpstr>
      <vt:lpstr>三、触诊</vt:lpstr>
      <vt:lpstr>四、乳房常见病变</vt:lpstr>
    </vt:vector>
  </TitlesOfParts>
  <Company>pump</Company>
  <LinksUpToDate>false</LinksUpToDate>
  <CharactersWithSpaces>0</CharactersWithSpaces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课程名称</dc:title>
  <dc:creator>zhang7</dc:creator>
  <cp:lastModifiedBy>微软用户</cp:lastModifiedBy>
  <cp:revision>69</cp:revision>
  <cp:lastPrinted>1899-12-30T00:00:00Z</cp:lastPrinted>
  <dcterms:created xsi:type="dcterms:W3CDTF">2008-12-16T07:41:38Z</dcterms:created>
  <dcterms:modified xsi:type="dcterms:W3CDTF">2015-12-15T03:09:22Z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2052-6.4.0.1920</vt:lpwstr>
  </property>
</Properties>
</file>